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notesMasterIdLst>
    <p:notesMasterId r:id="rId14"/>
  </p:notesMasterIdLst>
  <p:sldIdLst>
    <p:sldId id="266" r:id="rId2"/>
    <p:sldId id="292" r:id="rId3"/>
    <p:sldId id="284" r:id="rId4"/>
    <p:sldId id="285" r:id="rId5"/>
    <p:sldId id="286" r:id="rId6"/>
    <p:sldId id="287" r:id="rId7"/>
    <p:sldId id="288" r:id="rId8"/>
    <p:sldId id="289" r:id="rId9"/>
    <p:sldId id="290" r:id="rId10"/>
    <p:sldId id="291" r:id="rId11"/>
    <p:sldId id="294" r:id="rId12"/>
    <p:sldId id="268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0860"/>
    <a:srgbClr val="1C1573"/>
    <a:srgbClr val="283E84"/>
    <a:srgbClr val="211D71"/>
    <a:srgbClr val="000099"/>
    <a:srgbClr val="1E2F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6305" autoAdjust="0"/>
  </p:normalViewPr>
  <p:slideViewPr>
    <p:cSldViewPr>
      <p:cViewPr varScale="1">
        <p:scale>
          <a:sx n="70" d="100"/>
          <a:sy n="70" d="100"/>
        </p:scale>
        <p:origin x="702" y="72"/>
      </p:cViewPr>
      <p:guideLst>
        <p:guide orient="horz" pos="2208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2EAAB2-9271-4BDD-97AF-EBC135F5D5A0}" type="datetimeFigureOut">
              <a:rPr lang="en-US" smtClean="0"/>
              <a:t>3/6/2020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B1DED4-035E-4548-AB9E-F9B1FE638F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8022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6" b="1180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441" cy="6858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550646"/>
            <a:ext cx="9680189" cy="17927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-447353"/>
            <a:ext cx="10744203" cy="805815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0" y="2549769"/>
            <a:ext cx="7330831" cy="1600725"/>
          </a:xfrm>
        </p:spPr>
        <p:txBody>
          <a:bodyPr anchor="ctr">
            <a:normAutofit/>
          </a:bodyPr>
          <a:lstStyle>
            <a:lvl1pPr algn="r"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dirty="0" smtClean="0"/>
              <a:t>Click to edit Course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08431" y="4452630"/>
            <a:ext cx="5994400" cy="343327"/>
          </a:xfrm>
        </p:spPr>
        <p:txBody>
          <a:bodyPr anchor="ctr">
            <a:normAutofit/>
          </a:bodyPr>
          <a:lstStyle>
            <a:lvl1pPr marL="0" indent="0" algn="r">
              <a:buNone/>
              <a:defRPr sz="17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 smtClean="0"/>
              <a:t>Click to edit SME’s name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299" y="896875"/>
            <a:ext cx="3096631" cy="108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116" y="4800600"/>
            <a:ext cx="5124715" cy="21336"/>
          </a:xfrm>
          <a:prstGeom prst="rect">
            <a:avLst/>
          </a:prstGeom>
        </p:spPr>
      </p:pic>
      <p:sp>
        <p:nvSpPr>
          <p:cNvPr id="22" name="Text Placeholder 21"/>
          <p:cNvSpPr>
            <a:spLocks noGrp="1"/>
          </p:cNvSpPr>
          <p:nvPr>
            <p:ph type="body" sz="quarter" idx="14"/>
          </p:nvPr>
        </p:nvSpPr>
        <p:spPr>
          <a:xfrm>
            <a:off x="5189412" y="4826977"/>
            <a:ext cx="6713419" cy="1108563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sz="1700">
                <a:solidFill>
                  <a:srgbClr val="1C1573"/>
                </a:solidFill>
                <a:latin typeface="Helvetica" panose="020B0604020202030204" pitchFamily="34" charset="0"/>
              </a:defRPr>
            </a:lvl1pPr>
          </a:lstStyle>
          <a:p>
            <a:pPr lvl="0"/>
            <a:r>
              <a:rPr lang="en-US" dirty="0" smtClean="0"/>
              <a:t>Click to edit </a:t>
            </a:r>
          </a:p>
          <a:p>
            <a:pPr lvl="0"/>
            <a:r>
              <a:rPr lang="en-US" dirty="0" smtClean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661812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1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335" y="2482116"/>
            <a:ext cx="8848465" cy="2130566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1831508" y="2575123"/>
            <a:ext cx="8666988" cy="19368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Helvetica" panose="020B060402020203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 smtClean="0"/>
              <a:t>Click to edit Session title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461970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10668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0569"/>
            <a:ext cx="9321800" cy="764364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2728913"/>
          </a:xfrm>
        </p:spPr>
        <p:txBody>
          <a:bodyPr/>
          <a:lstStyle>
            <a:lvl1pPr>
              <a:defRPr sz="1800">
                <a:latin typeface="Helvetica" panose="020B0604020202030204" pitchFamily="34" charset="0"/>
              </a:defRPr>
            </a:lvl1pPr>
            <a:lvl2pPr>
              <a:defRPr sz="1600">
                <a:latin typeface="Helvetica" panose="020B0604020202030204" pitchFamily="34" charset="0"/>
              </a:defRPr>
            </a:lvl2pPr>
            <a:lvl3pPr>
              <a:defRPr sz="1400">
                <a:latin typeface="Helvetica" panose="020B0604020202030204" pitchFamily="34" charset="0"/>
              </a:defRPr>
            </a:lvl3pPr>
            <a:lvl4pPr>
              <a:defRPr sz="1200">
                <a:latin typeface="Helvetica" panose="020B0604020202030204" pitchFamily="34" charset="0"/>
              </a:defRPr>
            </a:lvl4pPr>
            <a:lvl5pPr>
              <a:defRPr sz="12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15429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r">
              <a:defRPr sz="5400" b="1">
                <a:solidFill>
                  <a:srgbClr val="150860"/>
                </a:solidFill>
                <a:latin typeface="Helvetica"/>
                <a:cs typeface="Helvetica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r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Helvetica Light"/>
                <a:cs typeface="Helvetica Ligh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6871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184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29" r:id="rId2"/>
    <p:sldLayoutId id="2147483739" r:id="rId3"/>
    <p:sldLayoutId id="2147483740" r:id="rId4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dureka.co/blog/hadoop-ecosystem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572000" y="2549769"/>
            <a:ext cx="7330831" cy="1793631"/>
          </a:xfrm>
        </p:spPr>
        <p:txBody>
          <a:bodyPr/>
          <a:lstStyle/>
          <a:p>
            <a:r>
              <a:rPr lang="en-US" dirty="0" smtClean="0"/>
              <a:t>Hadoop Ecosystem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1800" dirty="0" smtClean="0">
                <a:solidFill>
                  <a:srgbClr val="211D71"/>
                </a:solidFill>
              </a:rPr>
              <a:t>Pravin Y Pawar</a:t>
            </a:r>
            <a:endParaRPr lang="en-US" sz="1800" dirty="0">
              <a:solidFill>
                <a:srgbClr val="211D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725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Data </a:t>
            </a:r>
            <a:r>
              <a:rPr lang="en-IN" dirty="0" smtClean="0"/>
              <a:t>Analysis Components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419599"/>
          </a:xfrm>
        </p:spPr>
        <p:txBody>
          <a:bodyPr/>
          <a:lstStyle/>
          <a:p>
            <a:r>
              <a:rPr lang="en-US" dirty="0" smtClean="0"/>
              <a:t>Pig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 smtClean="0"/>
              <a:t>High level scripting language used with Hadoop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 smtClean="0"/>
              <a:t>Serves as alternative for MapReduce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 smtClean="0"/>
              <a:t>Pig Latin 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en-US" dirty="0" smtClean="0"/>
              <a:t>SQL like scripting language 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en-US" dirty="0" smtClean="0"/>
              <a:t>Scripts are translated to MapReduce jobs which are run on YARN and process data on cluster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 smtClean="0"/>
              <a:t>Pig Runtime </a:t>
            </a:r>
          </a:p>
          <a:p>
            <a:endParaRPr lang="en-US" dirty="0"/>
          </a:p>
          <a:p>
            <a:r>
              <a:rPr lang="en-US" dirty="0" smtClean="0"/>
              <a:t>Hive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 smtClean="0"/>
              <a:t>Data warehouse built on top of Hadoop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 smtClean="0"/>
              <a:t>Main tasks : summarization, querying and analysis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 smtClean="0"/>
              <a:t>Queries are written in </a:t>
            </a:r>
            <a:r>
              <a:rPr lang="en-US" dirty="0" err="1" smtClean="0"/>
              <a:t>HiveQL</a:t>
            </a:r>
            <a:r>
              <a:rPr lang="en-US" dirty="0" smtClean="0"/>
              <a:t> – declarative SQL-like language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 smtClean="0"/>
              <a:t>Converts SQL-style queries into MapReduce jobs which are run on Hadoop platform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1825" y="4191000"/>
            <a:ext cx="1276350" cy="11525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7939" y="1772278"/>
            <a:ext cx="2209800" cy="116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584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components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571999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Impala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 smtClean="0"/>
              <a:t>High performance SQL engine runs on top of Hadoop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 smtClean="0"/>
              <a:t>Ideal for interactive analytics </a:t>
            </a:r>
          </a:p>
          <a:p>
            <a:endParaRPr lang="en-US" dirty="0"/>
          </a:p>
          <a:p>
            <a:r>
              <a:rPr lang="en-US" dirty="0" err="1" smtClean="0"/>
              <a:t>ZooKeeper</a:t>
            </a:r>
            <a:endParaRPr lang="en-US" dirty="0" smtClean="0"/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 smtClean="0"/>
              <a:t>Coordination service for distributed applications</a:t>
            </a:r>
          </a:p>
          <a:p>
            <a:endParaRPr lang="en-US" dirty="0"/>
          </a:p>
          <a:p>
            <a:r>
              <a:rPr lang="en-US" dirty="0" err="1" smtClean="0"/>
              <a:t>Oozie</a:t>
            </a:r>
            <a:endParaRPr lang="en-US" dirty="0" smtClean="0"/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 smtClean="0"/>
              <a:t>Workflow scheduler system to manage Hadoop jobs</a:t>
            </a:r>
          </a:p>
          <a:p>
            <a:pPr lvl="1">
              <a:buFont typeface="Wingdings" panose="05000000000000000000" pitchFamily="2" charset="2"/>
              <a:buChar char="ü"/>
            </a:pPr>
            <a:endParaRPr lang="en-US" dirty="0" smtClean="0"/>
          </a:p>
          <a:p>
            <a:r>
              <a:rPr lang="en-US" dirty="0" smtClean="0"/>
              <a:t>Mahout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 smtClean="0"/>
              <a:t>Scalable machine learning and data mining library</a:t>
            </a:r>
          </a:p>
          <a:p>
            <a:pPr lvl="1">
              <a:buFont typeface="Wingdings" panose="05000000000000000000" pitchFamily="2" charset="2"/>
              <a:buChar char="ü"/>
            </a:pPr>
            <a:endParaRPr lang="en-US" dirty="0" smtClean="0"/>
          </a:p>
          <a:p>
            <a:r>
              <a:rPr lang="en-US" dirty="0" err="1" smtClean="0"/>
              <a:t>Ambari</a:t>
            </a:r>
            <a:r>
              <a:rPr lang="en-US" dirty="0" smtClean="0"/>
              <a:t>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 smtClean="0"/>
              <a:t>Web based tool for provisioning, managing and monitoring Hadoop applications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3800" y="2713630"/>
            <a:ext cx="2114550" cy="1143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3420" y="4059285"/>
            <a:ext cx="1685925" cy="12382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6399" y="5500190"/>
            <a:ext cx="1076325" cy="12001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39158" y="1663819"/>
            <a:ext cx="657225" cy="12382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62484" y="4191427"/>
            <a:ext cx="2085975" cy="55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969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657600"/>
            <a:ext cx="10515600" cy="904875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5205413"/>
            <a:ext cx="10515600" cy="1500187"/>
          </a:xfrm>
        </p:spPr>
        <p:txBody>
          <a:bodyPr/>
          <a:lstStyle/>
          <a:p>
            <a:r>
              <a:rPr lang="en-US" dirty="0" smtClean="0"/>
              <a:t>In our next session</a:t>
            </a:r>
            <a:r>
              <a:rPr lang="en-US" dirty="0" smtClean="0"/>
              <a:t>: HDFS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14400" y="1066800"/>
            <a:ext cx="7315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Reference :</a:t>
            </a:r>
          </a:p>
          <a:p>
            <a:r>
              <a:rPr lang="en-US" dirty="0" smtClean="0"/>
              <a:t>Big Data and Analytics by Acharya, </a:t>
            </a:r>
            <a:r>
              <a:rPr lang="en-US" dirty="0" err="1" smtClean="0"/>
              <a:t>Chellappan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798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Hadoop Ecosystem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990599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2011" y="1538288"/>
            <a:ext cx="7771428" cy="493356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09600" y="6471857"/>
            <a:ext cx="876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Image Source : </a:t>
            </a:r>
            <a:r>
              <a:rPr lang="en-US" dirty="0" err="1" smtClean="0">
                <a:hlinkClick r:id="rId3"/>
              </a:rPr>
              <a:t>Edureka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5071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Ecosystem Components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/>
          <a:lstStyle/>
          <a:p>
            <a:endParaRPr lang="en-IN" dirty="0" smtClean="0"/>
          </a:p>
          <a:p>
            <a:endParaRPr lang="en-IN" dirty="0"/>
          </a:p>
          <a:p>
            <a:r>
              <a:rPr lang="en-IN" dirty="0" smtClean="0"/>
              <a:t>Data Ingestion Components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 err="1" smtClean="0"/>
              <a:t>Sqoop</a:t>
            </a:r>
            <a:endParaRPr lang="en-IN" dirty="0" smtClean="0"/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 smtClean="0"/>
              <a:t>Flume</a:t>
            </a:r>
          </a:p>
          <a:p>
            <a:r>
              <a:rPr lang="en-IN" dirty="0" smtClean="0"/>
              <a:t>Data Processing Components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 smtClean="0"/>
              <a:t>MapReduce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 smtClean="0"/>
              <a:t>Spark</a:t>
            </a:r>
          </a:p>
          <a:p>
            <a:r>
              <a:rPr lang="en-IN" dirty="0" smtClean="0"/>
              <a:t>Data Analysis Components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 smtClean="0"/>
              <a:t>Pig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 smtClean="0"/>
              <a:t>Hive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 smtClean="0"/>
              <a:t>Impala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600" y="3067050"/>
            <a:ext cx="6829425" cy="85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481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267199"/>
          </a:xfrm>
        </p:spPr>
        <p:txBody>
          <a:bodyPr/>
          <a:lstStyle/>
          <a:p>
            <a:r>
              <a:rPr lang="en-US" dirty="0" smtClean="0"/>
              <a:t>Distributed Storage </a:t>
            </a:r>
          </a:p>
          <a:p>
            <a:r>
              <a:rPr lang="en-US" dirty="0" smtClean="0"/>
              <a:t>Provides streaming access to the file system data as well as file permissions and authentications</a:t>
            </a:r>
          </a:p>
          <a:p>
            <a:r>
              <a:rPr lang="en-US" dirty="0" smtClean="0"/>
              <a:t>Based on Google File System</a:t>
            </a:r>
          </a:p>
          <a:p>
            <a:r>
              <a:rPr lang="en-US" dirty="0" smtClean="0"/>
              <a:t>Used to scale single cluster node to hundred and thousands of nodes</a:t>
            </a:r>
          </a:p>
          <a:p>
            <a:r>
              <a:rPr lang="en-US" dirty="0" smtClean="0"/>
              <a:t>Uses commodity hardware to store data</a:t>
            </a:r>
          </a:p>
          <a:p>
            <a:r>
              <a:rPr lang="en-US" dirty="0" smtClean="0"/>
              <a:t>Highly fault-tolerant</a:t>
            </a:r>
          </a:p>
          <a:p>
            <a:r>
              <a:rPr lang="en-US" dirty="0" smtClean="0"/>
              <a:t>Stores files in the redundant fashion to allow for data recovery in case of failure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2600" y="2743200"/>
            <a:ext cx="12192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847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 smtClean="0"/>
              <a:t>HBase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/>
          <a:lstStyle/>
          <a:p>
            <a:r>
              <a:rPr lang="en-IN" dirty="0" smtClean="0"/>
              <a:t>Stores data in HDFS</a:t>
            </a:r>
          </a:p>
          <a:p>
            <a:r>
              <a:rPr lang="en-IN" dirty="0" smtClean="0"/>
              <a:t>First non-batch component of Hadoop </a:t>
            </a:r>
          </a:p>
          <a:p>
            <a:r>
              <a:rPr lang="en-IN" dirty="0" smtClean="0"/>
              <a:t>Database on top of HDFS</a:t>
            </a:r>
          </a:p>
          <a:p>
            <a:r>
              <a:rPr lang="en-IN" dirty="0" smtClean="0"/>
              <a:t>Provides quick random access to the stored data</a:t>
            </a:r>
          </a:p>
          <a:p>
            <a:r>
              <a:rPr lang="en-IN" dirty="0" smtClean="0"/>
              <a:t>Low latency compared to HDFS</a:t>
            </a:r>
          </a:p>
          <a:p>
            <a:r>
              <a:rPr lang="en-IN" dirty="0" smtClean="0"/>
              <a:t>Non-relational , column-oriented database</a:t>
            </a:r>
          </a:p>
          <a:p>
            <a:r>
              <a:rPr lang="en-IN" dirty="0" smtClean="0"/>
              <a:t>Table can have thousands of rows and hundreds of columns</a:t>
            </a:r>
          </a:p>
          <a:p>
            <a:r>
              <a:rPr lang="en-IN" dirty="0" smtClean="0"/>
              <a:t>Row can have several column families</a:t>
            </a:r>
          </a:p>
          <a:p>
            <a:r>
              <a:rPr lang="en-IN" dirty="0" smtClean="0"/>
              <a:t>Column family can have several columns</a:t>
            </a:r>
          </a:p>
          <a:p>
            <a:r>
              <a:rPr lang="en-IN" dirty="0" smtClean="0"/>
              <a:t>Based on Google </a:t>
            </a:r>
            <a:r>
              <a:rPr lang="en-IN" dirty="0" err="1" smtClean="0"/>
              <a:t>BigTable</a:t>
            </a:r>
            <a:endParaRPr lang="en-IN" dirty="0" smtClean="0"/>
          </a:p>
          <a:p>
            <a:r>
              <a:rPr lang="en-IN" dirty="0" smtClean="0"/>
              <a:t>Widely used in Facebook, Twitter, Yahoo </a:t>
            </a:r>
            <a:r>
              <a:rPr lang="en-IN" dirty="0" err="1" smtClean="0"/>
              <a:t>etc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0376" y="2819400"/>
            <a:ext cx="2505075" cy="181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339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Difference between HDFS and </a:t>
            </a:r>
            <a:r>
              <a:rPr lang="en-US" dirty="0" err="1" smtClean="0"/>
              <a:t>HBase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495799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26119"/>
              </p:ext>
            </p:extLst>
          </p:nvPr>
        </p:nvGraphicFramePr>
        <p:xfrm>
          <a:off x="1219200" y="2057400"/>
          <a:ext cx="8407400" cy="3474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03700"/>
                <a:gridCol w="4203700"/>
              </a:tblGrid>
              <a:tr h="260773">
                <a:tc>
                  <a:txBody>
                    <a:bodyPr/>
                    <a:lstStyle/>
                    <a:p>
                      <a:r>
                        <a:rPr lang="en-US" dirty="0" smtClean="0"/>
                        <a:t>HDFS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HBase</a:t>
                      </a:r>
                      <a:endParaRPr lang="en-US" dirty="0"/>
                    </a:p>
                  </a:txBody>
                  <a:tcPr/>
                </a:tc>
              </a:tr>
              <a:tr h="260773">
                <a:tc>
                  <a:txBody>
                    <a:bodyPr/>
                    <a:lstStyle/>
                    <a:p>
                      <a:r>
                        <a:rPr lang="en-US" dirty="0" smtClean="0"/>
                        <a:t>File system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Database</a:t>
                      </a:r>
                      <a:endParaRPr lang="en-US" dirty="0"/>
                    </a:p>
                  </a:txBody>
                  <a:tcPr/>
                </a:tc>
              </a:tr>
              <a:tr h="260773">
                <a:tc>
                  <a:txBody>
                    <a:bodyPr/>
                    <a:lstStyle/>
                    <a:p>
                      <a:r>
                        <a:rPr lang="en-US" dirty="0" smtClean="0"/>
                        <a:t>WORM – Write Once</a:t>
                      </a:r>
                      <a:r>
                        <a:rPr lang="en-US" baseline="0" dirty="0" smtClean="0"/>
                        <a:t> Read Multiple Times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Provides</a:t>
                      </a:r>
                      <a:r>
                        <a:rPr lang="en-US" baseline="0" dirty="0" smtClean="0"/>
                        <a:t> random read and write access</a:t>
                      </a:r>
                      <a:endParaRPr lang="en-US" dirty="0"/>
                    </a:p>
                  </a:txBody>
                  <a:tcPr/>
                </a:tc>
              </a:tr>
              <a:tr h="260773">
                <a:tc>
                  <a:txBody>
                    <a:bodyPr/>
                    <a:lstStyle/>
                    <a:p>
                      <a:r>
                        <a:rPr lang="en-US" dirty="0" smtClean="0"/>
                        <a:t>Based on Google File</a:t>
                      </a:r>
                      <a:r>
                        <a:rPr lang="en-US" baseline="0" dirty="0" smtClean="0"/>
                        <a:t> System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Based on Google </a:t>
                      </a:r>
                      <a:r>
                        <a:rPr lang="en-US" dirty="0" err="1" smtClean="0"/>
                        <a:t>BigTable</a:t>
                      </a:r>
                      <a:endParaRPr lang="en-US" dirty="0"/>
                    </a:p>
                  </a:txBody>
                  <a:tcPr/>
                </a:tc>
              </a:tr>
              <a:tr h="260773">
                <a:tc>
                  <a:txBody>
                    <a:bodyPr/>
                    <a:lstStyle/>
                    <a:p>
                      <a:r>
                        <a:rPr lang="en-US" dirty="0" smtClean="0"/>
                        <a:t>Supports only</a:t>
                      </a:r>
                      <a:r>
                        <a:rPr lang="en-US" baseline="0" dirty="0" smtClean="0"/>
                        <a:t> full / partial table scans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Supports</a:t>
                      </a:r>
                      <a:r>
                        <a:rPr lang="en-US" baseline="0" dirty="0" smtClean="0"/>
                        <a:t> random small range scan or table scan</a:t>
                      </a:r>
                      <a:endParaRPr lang="en-US" dirty="0"/>
                    </a:p>
                  </a:txBody>
                  <a:tcPr/>
                </a:tc>
              </a:tr>
              <a:tr h="260773">
                <a:tc>
                  <a:txBody>
                    <a:bodyPr/>
                    <a:lstStyle/>
                    <a:p>
                      <a:r>
                        <a:rPr lang="en-US" dirty="0" smtClean="0"/>
                        <a:t>Access to data only through MapReduce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Access to data through JAVA, Rest,</a:t>
                      </a:r>
                      <a:r>
                        <a:rPr lang="en-US" baseline="0" dirty="0" smtClean="0"/>
                        <a:t> Avro etc.</a:t>
                      </a:r>
                      <a:endParaRPr lang="en-US" dirty="0"/>
                    </a:p>
                  </a:txBody>
                  <a:tcPr/>
                </a:tc>
              </a:tr>
              <a:tr h="260773">
                <a:tc>
                  <a:txBody>
                    <a:bodyPr/>
                    <a:lstStyle/>
                    <a:p>
                      <a:r>
                        <a:rPr lang="en-US" dirty="0" smtClean="0"/>
                        <a:t>Suitable for batch analytics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Suitable for real-time analytics</a:t>
                      </a:r>
                      <a:endParaRPr lang="en-US" dirty="0"/>
                    </a:p>
                  </a:txBody>
                  <a:tcPr/>
                </a:tc>
              </a:tr>
              <a:tr h="260773">
                <a:tc>
                  <a:txBody>
                    <a:bodyPr/>
                    <a:lstStyle/>
                    <a:p>
                      <a:r>
                        <a:rPr lang="en-US" dirty="0" smtClean="0"/>
                        <a:t>High Latency operations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Low latency operations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39468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Data Ingestion Components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/>
          <a:lstStyle/>
          <a:p>
            <a:r>
              <a:rPr lang="en-IN" dirty="0" err="1" smtClean="0"/>
              <a:t>Sqoop</a:t>
            </a:r>
            <a:r>
              <a:rPr lang="en-IN" dirty="0" smtClean="0"/>
              <a:t>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 smtClean="0"/>
              <a:t>SQL on Hadoop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 smtClean="0"/>
              <a:t>Imports data form RDBMS like MySQL, Oracle to HDFS, </a:t>
            </a:r>
            <a:r>
              <a:rPr lang="en-IN" dirty="0" err="1" smtClean="0"/>
              <a:t>Hbase</a:t>
            </a:r>
            <a:r>
              <a:rPr lang="en-IN" dirty="0" smtClean="0"/>
              <a:t>, Hive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 smtClean="0"/>
              <a:t>Exports data from HDFS to RDBMS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 smtClean="0"/>
              <a:t>Uses Connector based architecture</a:t>
            </a:r>
          </a:p>
          <a:p>
            <a:endParaRPr lang="en-IN" dirty="0"/>
          </a:p>
          <a:p>
            <a:r>
              <a:rPr lang="en-IN" dirty="0" smtClean="0"/>
              <a:t>Flume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 smtClean="0"/>
              <a:t>Log aggregator – aggregates logs from different machines in HDFS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 smtClean="0"/>
              <a:t>Developed by Cloudera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 smtClean="0"/>
              <a:t>Designed for high volume ingestion of event-based data into Hadoop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 smtClean="0"/>
              <a:t>Default destination is HDFS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 smtClean="0"/>
              <a:t>Can write to </a:t>
            </a:r>
            <a:r>
              <a:rPr lang="en-IN" dirty="0" err="1" smtClean="0"/>
              <a:t>HBase</a:t>
            </a:r>
            <a:endParaRPr lang="en-IN" dirty="0" smtClean="0"/>
          </a:p>
          <a:p>
            <a:endParaRPr lang="en-IN" dirty="0"/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6800" y="3924300"/>
            <a:ext cx="1238250" cy="12382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6800" y="1756356"/>
            <a:ext cx="1171575" cy="1171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775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Data </a:t>
            </a:r>
            <a:r>
              <a:rPr lang="en-IN" dirty="0" smtClean="0"/>
              <a:t>Processing Components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/>
          <a:lstStyle/>
          <a:p>
            <a:r>
              <a:rPr lang="en-US" dirty="0" smtClean="0"/>
              <a:t>Programming paradigm that allows distributed and parallel processing of huge datasets</a:t>
            </a:r>
          </a:p>
          <a:p>
            <a:r>
              <a:rPr lang="en-US" dirty="0" smtClean="0"/>
              <a:t>Based on Google MapReduce</a:t>
            </a:r>
          </a:p>
          <a:p>
            <a:r>
              <a:rPr lang="en-US" dirty="0" smtClean="0"/>
              <a:t>Gets the input from HDFS</a:t>
            </a:r>
          </a:p>
          <a:p>
            <a:endParaRPr lang="en-US" dirty="0"/>
          </a:p>
          <a:p>
            <a:r>
              <a:rPr lang="en-US" dirty="0" smtClean="0"/>
              <a:t>Map Phase</a:t>
            </a:r>
          </a:p>
          <a:p>
            <a:pPr lvl="1"/>
            <a:r>
              <a:rPr lang="en-US" dirty="0" smtClean="0"/>
              <a:t>Converts the input data (key-value format) into another key-value pairs</a:t>
            </a:r>
          </a:p>
          <a:p>
            <a:r>
              <a:rPr lang="en-US" dirty="0" smtClean="0"/>
              <a:t>Reduce Phase</a:t>
            </a:r>
          </a:p>
          <a:p>
            <a:pPr lvl="1"/>
            <a:r>
              <a:rPr lang="en-US" dirty="0" smtClean="0"/>
              <a:t>Intermediate outcomes produced by Map are inputs to the Reduce</a:t>
            </a:r>
          </a:p>
          <a:p>
            <a:pPr lvl="1"/>
            <a:r>
              <a:rPr lang="en-US" dirty="0" smtClean="0"/>
              <a:t>Acts on the datasets to combine and reduce to a smaller set of tuples</a:t>
            </a:r>
          </a:p>
          <a:p>
            <a:pPr lvl="1"/>
            <a:endParaRPr lang="en-US" dirty="0"/>
          </a:p>
          <a:p>
            <a:r>
              <a:rPr lang="en-US" dirty="0" smtClean="0"/>
              <a:t>Result is stored in the HDFS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MapReduce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4200" y="2057400"/>
            <a:ext cx="3486637" cy="1105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828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Data Processing </a:t>
            </a:r>
            <a:r>
              <a:rPr lang="en-IN" dirty="0" smtClean="0"/>
              <a:t>Components (2)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495799"/>
          </a:xfrm>
        </p:spPr>
        <p:txBody>
          <a:bodyPr>
            <a:normAutofit/>
          </a:bodyPr>
          <a:lstStyle/>
          <a:p>
            <a:r>
              <a:rPr lang="en-IN" dirty="0" smtClean="0"/>
              <a:t>Programming as well as Computing model</a:t>
            </a:r>
          </a:p>
          <a:p>
            <a:r>
              <a:rPr lang="en-IN" dirty="0" smtClean="0"/>
              <a:t>Developed at UC </a:t>
            </a:r>
            <a:r>
              <a:rPr lang="en-IN" dirty="0" err="1" smtClean="0"/>
              <a:t>Berkleys</a:t>
            </a:r>
            <a:r>
              <a:rPr lang="en-IN" dirty="0" smtClean="0"/>
              <a:t> </a:t>
            </a:r>
            <a:r>
              <a:rPr lang="en-IN" dirty="0" err="1" smtClean="0"/>
              <a:t>AmpLab</a:t>
            </a:r>
            <a:endParaRPr lang="en-IN" dirty="0" smtClean="0"/>
          </a:p>
          <a:p>
            <a:r>
              <a:rPr lang="en-IN" dirty="0" smtClean="0"/>
              <a:t>Provides in-memory computing for Hadoop</a:t>
            </a:r>
          </a:p>
          <a:p>
            <a:r>
              <a:rPr lang="en-IN" dirty="0" smtClean="0"/>
              <a:t>Workloads executes in memory rather than on disk</a:t>
            </a:r>
          </a:p>
          <a:p>
            <a:r>
              <a:rPr lang="en-IN" dirty="0" smtClean="0"/>
              <a:t>Owing to which its much faster</a:t>
            </a:r>
          </a:p>
          <a:p>
            <a:r>
              <a:rPr lang="en-IN" dirty="0" smtClean="0"/>
              <a:t>Potentially faster and more flexible alternative to MapReduce</a:t>
            </a:r>
          </a:p>
          <a:p>
            <a:r>
              <a:rPr lang="en-IN" dirty="0" smtClean="0"/>
              <a:t>Accesses data from HDFS but bypasses the MapReduce</a:t>
            </a:r>
          </a:p>
          <a:p>
            <a:r>
              <a:rPr lang="en-IN" dirty="0" smtClean="0"/>
              <a:t>Has following libraries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 smtClean="0"/>
              <a:t>Spark SQL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 smtClean="0"/>
              <a:t>Spark Streaming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 err="1" smtClean="0"/>
              <a:t>Mlib</a:t>
            </a:r>
            <a:endParaRPr lang="en-IN" dirty="0" smtClean="0"/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 err="1" smtClean="0"/>
              <a:t>GraphX</a:t>
            </a:r>
            <a:endParaRPr lang="en-IN" dirty="0" smtClean="0"/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smtClean="0"/>
              <a:t>Apache Spark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3469" y="1538288"/>
            <a:ext cx="3086531" cy="100979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7800" y="4343400"/>
            <a:ext cx="5495925" cy="235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232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3205</TotalTime>
  <Words>574</Words>
  <Application>Microsoft Office PowerPoint</Application>
  <PresentationFormat>Widescreen</PresentationFormat>
  <Paragraphs>128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Arial</vt:lpstr>
      <vt:lpstr>Calibri</vt:lpstr>
      <vt:lpstr>Calibri Light</vt:lpstr>
      <vt:lpstr>Helvetica</vt:lpstr>
      <vt:lpstr>Helvetica Light</vt:lpstr>
      <vt:lpstr>Wingdings</vt:lpstr>
      <vt:lpstr>Office Theme</vt:lpstr>
      <vt:lpstr>Hadoop Ecosystem</vt:lpstr>
      <vt:lpstr>Hadoop Ecosystem</vt:lpstr>
      <vt:lpstr>Ecosystem Components</vt:lpstr>
      <vt:lpstr>HDFS</vt:lpstr>
      <vt:lpstr>HBase</vt:lpstr>
      <vt:lpstr>Difference between HDFS and HBase</vt:lpstr>
      <vt:lpstr>Data Ingestion Components</vt:lpstr>
      <vt:lpstr>Data Processing Components</vt:lpstr>
      <vt:lpstr>Data Processing Components (2)</vt:lpstr>
      <vt:lpstr>Data Analysis Components</vt:lpstr>
      <vt:lpstr>Other components</vt:lpstr>
      <vt:lpstr>Thank You!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pravin pawar</cp:lastModifiedBy>
  <cp:revision>234</cp:revision>
  <dcterms:created xsi:type="dcterms:W3CDTF">2018-10-16T06:13:57Z</dcterms:created>
  <dcterms:modified xsi:type="dcterms:W3CDTF">2020-03-06T08:33:10Z</dcterms:modified>
</cp:coreProperties>
</file>